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78" r:id="rId3"/>
    <p:sldId id="280" r:id="rId4"/>
    <p:sldId id="272" r:id="rId5"/>
    <p:sldId id="279" r:id="rId6"/>
    <p:sldId id="274" r:id="rId7"/>
    <p:sldId id="275" r:id="rId8"/>
    <p:sldId id="281" r:id="rId9"/>
    <p:sldId id="277" r:id="rId10"/>
    <p:sldId id="283" r:id="rId11"/>
    <p:sldId id="276" r:id="rId12"/>
    <p:sldId id="282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C5158847-3270-4D42-8611-CF4C5C4A2F63}">
          <p14:sldIdLst>
            <p14:sldId id="256"/>
          </p14:sldIdLst>
        </p14:section>
        <p14:section name="Sección sin título" id="{4958AD83-FABA-4B17-9F91-4D1663CF47F5}">
          <p14:sldIdLst>
            <p14:sldId id="278"/>
            <p14:sldId id="280"/>
            <p14:sldId id="272"/>
            <p14:sldId id="279"/>
            <p14:sldId id="274"/>
            <p14:sldId id="275"/>
            <p14:sldId id="281"/>
            <p14:sldId id="277"/>
            <p14:sldId id="283"/>
            <p14:sldId id="276"/>
            <p14:sldId id="2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2" roundtripDataSignature="AMtx7mjo1yX/JS8cVOryDdHAZss0o7qRY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D953E98-C3B4-4C5B-A7EE-C70FB9F915CF}">
  <a:tblStyle styleId="{3D953E98-C3B4-4C5B-A7EE-C70FB9F915CF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4B17BD25-9828-4068-A661-AF949EB69DAA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65CE504-6B4C-42B3-9463-52BC570C4FE2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tcBdr/>
        <a:fill>
          <a:solidFill>
            <a:srgbClr val="CDD4E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DD4EA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4" name="Google Shape;20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757490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637d5cedf3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0" name="Google Shape;210;g2637d5cedf3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637d5cedf3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0" name="Google Shape;210;g2637d5cedf3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4" name="Google Shape;20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42771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4" name="Google Shape;20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44422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4" name="Google Shape;18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4" name="Google Shape;20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3374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8" name="Google Shape;19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4" name="Google Shape;20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4" name="Google Shape;20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857403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4" name="Google Shape;20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95062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803425" y="3635250"/>
            <a:ext cx="6929400" cy="131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s-CL" sz="30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CUENTA PÚBLICA</a:t>
            </a:r>
            <a:endParaRPr sz="3000" b="1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s-CL" sz="30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2023</a:t>
            </a:r>
            <a:endParaRPr sz="3000" b="1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0"/>
          <p:cNvSpPr txBox="1">
            <a:spLocks noGrp="1"/>
          </p:cNvSpPr>
          <p:nvPr>
            <p:ph type="title"/>
          </p:nvPr>
        </p:nvSpPr>
        <p:spPr>
          <a:xfrm>
            <a:off x="2271000" y="154825"/>
            <a:ext cx="8227200" cy="11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CL" sz="33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s-CL" sz="2966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NDICADORES DE GESTIÓN</a:t>
            </a:r>
            <a:br>
              <a:rPr lang="es-CL" sz="2966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CL" sz="2966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PME-2023</a:t>
            </a:r>
            <a:endParaRPr sz="2966" b="1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423F3847-7543-4651-ABF1-AE43566A39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4098073"/>
              </p:ext>
            </p:extLst>
          </p:nvPr>
        </p:nvGraphicFramePr>
        <p:xfrm>
          <a:off x="1625541" y="1334724"/>
          <a:ext cx="8872658" cy="4564050"/>
        </p:xfrm>
        <a:graphic>
          <a:graphicData uri="http://schemas.openxmlformats.org/drawingml/2006/table">
            <a:tbl>
              <a:tblPr firstRow="1" bandRow="1">
                <a:tableStyleId>{265CE504-6B4C-42B3-9463-52BC570C4FE2}</a:tableStyleId>
              </a:tblPr>
              <a:tblGrid>
                <a:gridCol w="2188871">
                  <a:extLst>
                    <a:ext uri="{9D8B030D-6E8A-4147-A177-3AD203B41FA5}">
                      <a16:colId xmlns:a16="http://schemas.microsoft.com/office/drawing/2014/main" val="4251730995"/>
                    </a:ext>
                  </a:extLst>
                </a:gridCol>
                <a:gridCol w="4374351">
                  <a:extLst>
                    <a:ext uri="{9D8B030D-6E8A-4147-A177-3AD203B41FA5}">
                      <a16:colId xmlns:a16="http://schemas.microsoft.com/office/drawing/2014/main" val="408976972"/>
                    </a:ext>
                  </a:extLst>
                </a:gridCol>
                <a:gridCol w="2309436">
                  <a:extLst>
                    <a:ext uri="{9D8B030D-6E8A-4147-A177-3AD203B41FA5}">
                      <a16:colId xmlns:a16="http://schemas.microsoft.com/office/drawing/2014/main" val="3567886487"/>
                    </a:ext>
                  </a:extLst>
                </a:gridCol>
              </a:tblGrid>
              <a:tr h="385174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DIMENSIONES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OBJETIVOS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CUMPLIMIENTO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3378806"/>
                  </a:ext>
                </a:extLst>
              </a:tr>
              <a:tr h="1234668">
                <a:tc>
                  <a:txBody>
                    <a:bodyPr/>
                    <a:lstStyle/>
                    <a:p>
                      <a:r>
                        <a:rPr lang="es-CL" dirty="0"/>
                        <a:t>Liderazgo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200" dirty="0"/>
                        <a:t>Integrar, en todo el quehacer de nuestra comunidad educativa, la Espiritualidad de la Sagrada Familia y/o el Carisma Fundacional.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200" dirty="0"/>
                        <a:t>Desarrollar Estrategias de Liderazgo de carácter institucional para potenciar el sentido de pertenencia y de la Organización Escolar.</a:t>
                      </a:r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dirty="0"/>
                    </a:p>
                    <a:p>
                      <a:pPr algn="ctr"/>
                      <a:endParaRPr lang="es-CL" dirty="0"/>
                    </a:p>
                    <a:p>
                      <a:pPr algn="ctr"/>
                      <a:r>
                        <a:rPr lang="es-CL" dirty="0"/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5453891"/>
                  </a:ext>
                </a:extLst>
              </a:tr>
              <a:tr h="854770">
                <a:tc>
                  <a:txBody>
                    <a:bodyPr/>
                    <a:lstStyle/>
                    <a:p>
                      <a:r>
                        <a:rPr lang="es-CL" dirty="0"/>
                        <a:t>Gestión Pedagógica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200" dirty="0"/>
                        <a:t>Desarrollar Habilidades superiores en el estudiantado de acuerdo a las metas definidas en el proyecto curricular, a través del fortalecimiento del proceso de enseñanza aprendizaje</a:t>
                      </a:r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CL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dirty="0"/>
                        <a:t>99%</a:t>
                      </a:r>
                    </a:p>
                    <a:p>
                      <a:pPr algn="ctr"/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9259048"/>
                  </a:ext>
                </a:extLst>
              </a:tr>
              <a:tr h="1424617">
                <a:tc>
                  <a:txBody>
                    <a:bodyPr/>
                    <a:lstStyle/>
                    <a:p>
                      <a:r>
                        <a:rPr lang="es-CL" dirty="0"/>
                        <a:t>Convivencia Escolar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200" dirty="0"/>
                        <a:t>Afianzar, a reflejo de la Espiritualidad de la Sagrada Familia, ambientes sanos y seguros para todos los integrantes de nuestra Comunidad.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200" dirty="0"/>
                        <a:t>Fortalecer las habilidades de gestión socioemocional en estudiantes de Primer y Segundo Ciclo que orienten a promover conductas de autocuidado y resolución de conflictos.</a:t>
                      </a:r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CL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CL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dirty="0"/>
                        <a:t>99%</a:t>
                      </a:r>
                    </a:p>
                    <a:p>
                      <a:pPr algn="ctr"/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5036238"/>
                  </a:ext>
                </a:extLst>
              </a:tr>
              <a:tr h="664821">
                <a:tc>
                  <a:txBody>
                    <a:bodyPr/>
                    <a:lstStyle/>
                    <a:p>
                      <a:r>
                        <a:rPr lang="es-CL" dirty="0"/>
                        <a:t>Gestión de Recursos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200" dirty="0"/>
                        <a:t>Fortalecer la Gestión de Recursos Humanos y Pedagógicos que permitan y faciliten el uso efectivo de éstos en beneficio de la mejora de los aprendizajes</a:t>
                      </a:r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dirty="0"/>
                        <a:t>100%</a:t>
                      </a:r>
                    </a:p>
                    <a:p>
                      <a:pPr algn="ctr"/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01454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0173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385C8E5-94A2-46BA-A7F4-B05C8B4DC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223" y="1517078"/>
            <a:ext cx="9659700" cy="4392123"/>
          </a:xfrm>
          <a:prstGeom prst="rect">
            <a:avLst/>
          </a:prstGeom>
        </p:spPr>
      </p:pic>
      <p:sp>
        <p:nvSpPr>
          <p:cNvPr id="10" name="Google Shape;206;p10">
            <a:extLst>
              <a:ext uri="{FF2B5EF4-FFF2-40B4-BE49-F238E27FC236}">
                <a16:creationId xmlns:a16="http://schemas.microsoft.com/office/drawing/2014/main" id="{4A4D7986-ECD3-465A-B331-65BEC2FAE4C6}"/>
              </a:ext>
            </a:extLst>
          </p:cNvPr>
          <p:cNvSpPr txBox="1">
            <a:spLocks/>
          </p:cNvSpPr>
          <p:nvPr/>
        </p:nvSpPr>
        <p:spPr>
          <a:xfrm>
            <a:off x="2271000" y="154825"/>
            <a:ext cx="8227200" cy="11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CL" sz="33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s-CL" sz="2966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NDICADORES DE GESTIÓN</a:t>
            </a:r>
            <a:br>
              <a:rPr lang="es-CL" sz="2966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CL" sz="2966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Financiera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637d5cedf3_0_3"/>
          <p:cNvSpPr txBox="1">
            <a:spLocks noGrp="1"/>
          </p:cNvSpPr>
          <p:nvPr>
            <p:ph type="title"/>
          </p:nvPr>
        </p:nvSpPr>
        <p:spPr>
          <a:xfrm>
            <a:off x="1694100" y="772025"/>
            <a:ext cx="8803800" cy="6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CL" sz="2966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PROYECCIONES 2024</a:t>
            </a:r>
            <a:endParaRPr sz="2966" b="1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g2637d5cedf3_0_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984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100"/>
              <a:buChar char="•"/>
            </a:pPr>
            <a:r>
              <a:rPr lang="es-CL" sz="2100" dirty="0">
                <a:solidFill>
                  <a:srgbClr val="0070C0"/>
                </a:solidFill>
              </a:rPr>
              <a:t>Mejorar indicadores de gestión tales como: Participación de los miembros de la comunidad, Asistencia y Matrícula.</a:t>
            </a:r>
            <a:endParaRPr sz="2100" dirty="0">
              <a:solidFill>
                <a:srgbClr val="0070C0"/>
              </a:solidFill>
            </a:endParaRPr>
          </a:p>
          <a:p>
            <a:pPr marL="457200" lvl="0" indent="-2984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100"/>
              <a:buChar char="•"/>
            </a:pPr>
            <a:r>
              <a:rPr lang="es-CL" sz="2100" dirty="0">
                <a:solidFill>
                  <a:srgbClr val="0070C0"/>
                </a:solidFill>
              </a:rPr>
              <a:t>Generar instancias concretas que permitan potenciar el aprendizaje colaborativo entre docentes. </a:t>
            </a:r>
            <a:endParaRPr sz="2100" dirty="0">
              <a:solidFill>
                <a:srgbClr val="0070C0"/>
              </a:solidFill>
            </a:endParaRPr>
          </a:p>
          <a:p>
            <a:pPr marL="457200" lvl="0" indent="-2984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100"/>
              <a:buChar char="•"/>
            </a:pPr>
            <a:r>
              <a:rPr lang="es-CL" sz="2100" dirty="0">
                <a:solidFill>
                  <a:srgbClr val="0070C0"/>
                </a:solidFill>
              </a:rPr>
              <a:t>Instalar actividades enfocadas en potenciar los sellos artístico y deportivo de nuestros estudiantes.</a:t>
            </a:r>
            <a:endParaRPr sz="2100" dirty="0">
              <a:solidFill>
                <a:srgbClr val="0070C0"/>
              </a:solidFill>
            </a:endParaRPr>
          </a:p>
          <a:p>
            <a:pPr marL="457200" lvl="0" indent="-2984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100"/>
              <a:buChar char="•"/>
            </a:pPr>
            <a:r>
              <a:rPr lang="es-CL" sz="2100" dirty="0">
                <a:solidFill>
                  <a:srgbClr val="0070C0"/>
                </a:solidFill>
              </a:rPr>
              <a:t>Mejorar las condiciones de Infraestructura para el correcto desarrollo de actividades que potencien las habilidades Espirituales, Sociales, Artísticas, Deportivas y de Recreación.</a:t>
            </a:r>
            <a:endParaRPr sz="2100" dirty="0">
              <a:solidFill>
                <a:srgbClr val="0070C0"/>
              </a:solidFill>
            </a:endParaRPr>
          </a:p>
          <a:p>
            <a:pPr marL="457200" lvl="0" indent="-298450" algn="l" rtl="0">
              <a:lnSpc>
                <a:spcPct val="80000"/>
              </a:lnSpc>
              <a:spcBef>
                <a:spcPts val="1000"/>
              </a:spcBef>
              <a:spcAft>
                <a:spcPts val="1000"/>
              </a:spcAft>
              <a:buSzPts val="1100"/>
              <a:buChar char="•"/>
            </a:pPr>
            <a:r>
              <a:rPr lang="es-CL" sz="2100" dirty="0">
                <a:solidFill>
                  <a:srgbClr val="0070C0"/>
                </a:solidFill>
              </a:rPr>
              <a:t>Promover y dar a conocer nuestro colegio a la comunidad de Calle Larga y alrededores, impulsando la educación integral y valórica, haciendo énfasis en los buenos resultados académicos y el fomento de  ambientes de sana convivencia.</a:t>
            </a:r>
            <a:endParaRPr sz="21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CL" sz="33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COMPONENTES DEL PEI</a:t>
            </a:r>
            <a:br>
              <a:rPr lang="es-CL" sz="33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CL" sz="33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Proyecto Educativo Institucional</a:t>
            </a:r>
            <a:endParaRPr sz="2966" b="1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0AFE2055-440B-477F-9D69-ADB7253A9D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s-CL" u="sng" dirty="0">
                <a:solidFill>
                  <a:srgbClr val="0070C0"/>
                </a:solidFill>
              </a:rPr>
              <a:t>VISIÓN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AB4AA7E-8271-4936-B96C-CBB2060DD55A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noFill/>
          <a:ln w="15875"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s-MX" dirty="0">
                <a:solidFill>
                  <a:srgbClr val="0070C0"/>
                </a:solidFill>
              </a:rPr>
              <a:t>Aspiramos como Comunidad Educativa formar personas de altos principios valóricos y espirituales, desde una mirada cristiana, siendo capaces de convivir en sociedad, participando en un proceso pedagógico de calidad que les permita ser agentes de cambio y ciudadanos del mundo globalizado.</a:t>
            </a:r>
            <a:endParaRPr lang="es-CL" dirty="0">
              <a:solidFill>
                <a:srgbClr val="0070C0"/>
              </a:solidFill>
            </a:endParaRP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66AC8F4-EDCD-4D19-BE17-804D409E06B4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algn="ctr"/>
            <a:r>
              <a:rPr lang="es-CL" u="sng" dirty="0">
                <a:solidFill>
                  <a:srgbClr val="0070C0"/>
                </a:solidFill>
              </a:rPr>
              <a:t>MISIÓN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6AE0B8C-75C0-4459-9412-7D82958D3813}"/>
              </a:ext>
            </a:extLst>
          </p:cNvPr>
          <p:cNvSpPr>
            <a:spLocks noGrp="1"/>
          </p:cNvSpPr>
          <p:nvPr>
            <p:ph type="body" idx="4"/>
          </p:nvPr>
        </p:nvSpPr>
        <p:spPr>
          <a:ln w="15875">
            <a:solidFill>
              <a:schemeClr val="accent1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es-MX" dirty="0">
                <a:solidFill>
                  <a:srgbClr val="0070C0"/>
                </a:solidFill>
              </a:rPr>
              <a:t>Somos un colegio católico perteneciente a la Congregación de las Misioneras Catequistas de la Sagrada Familia, que forma a través de la evangelización a niños y niñas desde Pre Kínder hasta Octavo Básico de la comuna de Calle Larga y sus alrededores, acogiéndolos en su diversidad y entregándoles una sólida formación académica, de principios y valores cristianos - católicos.</a:t>
            </a:r>
            <a:endParaRPr lang="es-CL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717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0AFE2055-440B-477F-9D69-ADB7253A9D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s-CL" u="sng" dirty="0">
                <a:solidFill>
                  <a:srgbClr val="0070C0"/>
                </a:solidFill>
              </a:rPr>
              <a:t>SELLOS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AB4AA7E-8271-4936-B96C-CBB2060DD55A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noFill/>
          <a:ln w="15875">
            <a:solidFill>
              <a:schemeClr val="accent1"/>
            </a:solidFill>
          </a:ln>
        </p:spPr>
        <p:txBody>
          <a:bodyPr>
            <a:normAutofit fontScale="62500" lnSpcReduction="20000"/>
          </a:bodyPr>
          <a:lstStyle/>
          <a:p>
            <a:r>
              <a:rPr lang="es-MX" dirty="0">
                <a:solidFill>
                  <a:srgbClr val="0070C0"/>
                </a:solidFill>
              </a:rPr>
              <a:t>SELLO CATÓLICO: Somos un Colegio Católico animado por la espiritualidad de la Sagrada Familia.</a:t>
            </a:r>
          </a:p>
          <a:p>
            <a:endParaRPr lang="es-MX" dirty="0">
              <a:solidFill>
                <a:srgbClr val="0070C0"/>
              </a:solidFill>
            </a:endParaRPr>
          </a:p>
          <a:p>
            <a:r>
              <a:rPr lang="es-MX" dirty="0">
                <a:solidFill>
                  <a:srgbClr val="0070C0"/>
                </a:solidFill>
              </a:rPr>
              <a:t>SELLO INCLUSIVO: Promovemos el Desarrollo Integral, Armonioso y Pleno de nuestros estudiantes, a través de la Misión Catequista. Para que se transformen en Agentes de cambio, en favor propio y del Bien Común.</a:t>
            </a:r>
          </a:p>
          <a:p>
            <a:endParaRPr lang="es-MX" dirty="0">
              <a:solidFill>
                <a:srgbClr val="0070C0"/>
              </a:solidFill>
            </a:endParaRPr>
          </a:p>
          <a:p>
            <a:r>
              <a:rPr lang="es-MX" dirty="0">
                <a:solidFill>
                  <a:srgbClr val="0070C0"/>
                </a:solidFill>
              </a:rPr>
              <a:t>SELLO FAMILIAR: Entendiendo a la familia como el corazón de la evangelización fomentando y manteniendo un clima cálido y acogedor,</a:t>
            </a:r>
            <a:endParaRPr lang="es-CL" dirty="0">
              <a:solidFill>
                <a:srgbClr val="0070C0"/>
              </a:solidFill>
            </a:endParaRP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66AC8F4-EDCD-4D19-BE17-804D409E06B4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algn="ctr"/>
            <a:r>
              <a:rPr lang="es-CL" u="sng" dirty="0">
                <a:solidFill>
                  <a:srgbClr val="0070C0"/>
                </a:solidFill>
              </a:rPr>
              <a:t>VALORES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6AE0B8C-75C0-4459-9412-7D82958D3813}"/>
              </a:ext>
            </a:extLst>
          </p:cNvPr>
          <p:cNvSpPr>
            <a:spLocks noGrp="1"/>
          </p:cNvSpPr>
          <p:nvPr>
            <p:ph type="body" idx="4"/>
          </p:nvPr>
        </p:nvSpPr>
        <p:spPr>
          <a:ln w="15875">
            <a:solidFill>
              <a:schemeClr val="accent1"/>
            </a:solidFill>
          </a:ln>
        </p:spPr>
        <p:txBody>
          <a:bodyPr>
            <a:normAutofit fontScale="47500" lnSpcReduction="20000"/>
          </a:bodyPr>
          <a:lstStyle/>
          <a:p>
            <a:pPr marL="114300" indent="0">
              <a:buNone/>
            </a:pPr>
            <a:r>
              <a:rPr lang="es-MX" dirty="0">
                <a:solidFill>
                  <a:srgbClr val="0070C0"/>
                </a:solidFill>
              </a:rPr>
              <a:t>A la luz de la Misión, Visión y Sellos Institucionales el Colegio busca la integralidad armónica del estudiante, considerando todas sus dimensiones y procurando una formación que le permita en cada una de las áreas lo siguiente:</a:t>
            </a:r>
          </a:p>
          <a:p>
            <a:r>
              <a:rPr lang="es-MX" dirty="0">
                <a:solidFill>
                  <a:srgbClr val="0070C0"/>
                </a:solidFill>
              </a:rPr>
              <a:t>ÁREA VOLITIVA. </a:t>
            </a:r>
          </a:p>
          <a:p>
            <a:pPr marL="114300" indent="0">
              <a:buNone/>
            </a:pPr>
            <a:r>
              <a:rPr lang="es-MX" dirty="0">
                <a:solidFill>
                  <a:srgbClr val="0070C0"/>
                </a:solidFill>
              </a:rPr>
              <a:t>- Ejercer la autodeterminación en el desarrollo de sus potencialidades.</a:t>
            </a:r>
          </a:p>
          <a:p>
            <a:pPr marL="114300" indent="0">
              <a:buNone/>
            </a:pPr>
            <a:r>
              <a:rPr lang="es-MX" dirty="0">
                <a:solidFill>
                  <a:srgbClr val="0070C0"/>
                </a:solidFill>
              </a:rPr>
              <a:t>- Asumir responsablemente su propia vocación y su rol en la sociedad.</a:t>
            </a:r>
          </a:p>
          <a:p>
            <a:endParaRPr lang="es-MX" dirty="0">
              <a:solidFill>
                <a:srgbClr val="0070C0"/>
              </a:solidFill>
            </a:endParaRPr>
          </a:p>
          <a:p>
            <a:r>
              <a:rPr lang="es-MX" dirty="0">
                <a:solidFill>
                  <a:srgbClr val="0070C0"/>
                </a:solidFill>
              </a:rPr>
              <a:t>ÁREA COGNITIVA.</a:t>
            </a:r>
          </a:p>
          <a:p>
            <a:pPr marL="114300" indent="0">
              <a:buNone/>
            </a:pPr>
            <a:r>
              <a:rPr lang="es-MX" dirty="0">
                <a:solidFill>
                  <a:srgbClr val="0070C0"/>
                </a:solidFill>
              </a:rPr>
              <a:t>- Ejercer su curiosidad, espíritu de indagación y motivación por el aprendizaje permanente (“aprender a aprender”).</a:t>
            </a:r>
          </a:p>
          <a:p>
            <a:pPr marL="114300" indent="0">
              <a:buNone/>
            </a:pPr>
            <a:r>
              <a:rPr lang="es-MX" dirty="0">
                <a:solidFill>
                  <a:srgbClr val="0070C0"/>
                </a:solidFill>
              </a:rPr>
              <a:t>- Enfrentar los cambios y las innovaciones, siendo en sí mismo agente que los promueve, los impulsa o los protagoniza.</a:t>
            </a:r>
          </a:p>
          <a:p>
            <a:pPr marL="114300" indent="0">
              <a:buNone/>
            </a:pPr>
            <a:r>
              <a:rPr lang="es-MX" dirty="0">
                <a:solidFill>
                  <a:srgbClr val="0070C0"/>
                </a:solidFill>
              </a:rPr>
              <a:t>- Asumir su lugar en el medio en el que se desenvuelve, con las experiencias necesarias para acceder a diversa</a:t>
            </a:r>
            <a:endParaRPr lang="es-CL" dirty="0">
              <a:solidFill>
                <a:srgbClr val="0070C0"/>
              </a:solidFill>
            </a:endParaRPr>
          </a:p>
        </p:txBody>
      </p:sp>
      <p:sp>
        <p:nvSpPr>
          <p:cNvPr id="9" name="Google Shape;206;p10">
            <a:extLst>
              <a:ext uri="{FF2B5EF4-FFF2-40B4-BE49-F238E27FC236}">
                <a16:creationId xmlns:a16="http://schemas.microsoft.com/office/drawing/2014/main" id="{5725BF82-6A72-460E-9F74-68D18CAA4D3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CL" sz="33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COMPONENTES DEL PEI</a:t>
            </a:r>
            <a:br>
              <a:rPr lang="es-CL" sz="33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CL" sz="33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Proyecto Educativo Institucional</a:t>
            </a:r>
            <a:endParaRPr sz="2966" b="1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2267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7"/>
          <p:cNvSpPr txBox="1">
            <a:spLocks noGrp="1"/>
          </p:cNvSpPr>
          <p:nvPr>
            <p:ph type="title"/>
          </p:nvPr>
        </p:nvSpPr>
        <p:spPr>
          <a:xfrm>
            <a:off x="1014737" y="847783"/>
            <a:ext cx="10515600" cy="888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60606"/>
              <a:buNone/>
            </a:pPr>
            <a:r>
              <a:rPr lang="es-CL" sz="33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INDICADORES DE GESTIÓN</a:t>
            </a:r>
            <a:br>
              <a:rPr lang="es-CL" sz="33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CL" sz="33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General</a:t>
            </a:r>
            <a:br>
              <a:rPr lang="es-CL" sz="33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</a:br>
            <a:endParaRPr sz="3300" b="1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CL" dirty="0"/>
              <a:t> </a:t>
            </a:r>
            <a:endParaRPr dirty="0"/>
          </a:p>
        </p:txBody>
      </p:sp>
      <p:graphicFrame>
        <p:nvGraphicFramePr>
          <p:cNvPr id="188" name="Google Shape;188;p7"/>
          <p:cNvGraphicFramePr/>
          <p:nvPr>
            <p:extLst>
              <p:ext uri="{D42A27DB-BD31-4B8C-83A1-F6EECF244321}">
                <p14:modId xmlns:p14="http://schemas.microsoft.com/office/powerpoint/2010/main" val="1408434250"/>
              </p:ext>
            </p:extLst>
          </p:nvPr>
        </p:nvGraphicFramePr>
        <p:xfrm>
          <a:off x="6272537" y="4314405"/>
          <a:ext cx="4871290" cy="1260400"/>
        </p:xfrm>
        <a:graphic>
          <a:graphicData uri="http://schemas.openxmlformats.org/drawingml/2006/table">
            <a:tbl>
              <a:tblPr firstRow="1" bandRow="1">
                <a:noFill/>
                <a:tableStyleId>{265CE504-6B4C-42B3-9463-52BC570C4FE2}</a:tableStyleId>
              </a:tblPr>
              <a:tblGrid>
                <a:gridCol w="1153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13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44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21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1630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L" sz="2000" u="none" strike="noStrike" cap="none"/>
                        <a:t>2020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L" sz="2000" u="none" strike="noStrike" cap="none" dirty="0"/>
                        <a:t>202</a:t>
                      </a:r>
                      <a:r>
                        <a:rPr lang="es-CL" sz="2000" dirty="0"/>
                        <a:t>1</a:t>
                      </a:r>
                      <a:endParaRPr sz="20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L" sz="2000" u="none" strike="noStrike" cap="none" dirty="0"/>
                        <a:t>2022</a:t>
                      </a:r>
                      <a:endParaRPr sz="20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L" sz="2000" b="1" u="none" strike="noStrike" cap="none" dirty="0"/>
                        <a:t>2023</a:t>
                      </a:r>
                      <a:endParaRPr sz="2000" b="1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409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L" sz="2000" dirty="0"/>
                        <a:t>84.7</a:t>
                      </a:r>
                      <a:endParaRPr sz="20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L" sz="2000" dirty="0"/>
                        <a:t>86.8</a:t>
                      </a:r>
                      <a:endParaRPr sz="20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L" sz="2000"/>
                        <a:t>86.5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L" sz="2000" b="1" dirty="0"/>
                        <a:t>86.9</a:t>
                      </a:r>
                      <a:endParaRPr sz="2000" b="1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Google Shape;186;p7">
            <a:extLst>
              <a:ext uri="{FF2B5EF4-FFF2-40B4-BE49-F238E27FC236}">
                <a16:creationId xmlns:a16="http://schemas.microsoft.com/office/drawing/2014/main" id="{F5D8CBA5-1557-4C4D-885A-9315820FB94F}"/>
              </a:ext>
            </a:extLst>
          </p:cNvPr>
          <p:cNvSpPr txBox="1">
            <a:spLocks/>
          </p:cNvSpPr>
          <p:nvPr/>
        </p:nvSpPr>
        <p:spPr>
          <a:xfrm>
            <a:off x="7493978" y="3720352"/>
            <a:ext cx="2461844" cy="505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7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ct val="60606"/>
            </a:pPr>
            <a:r>
              <a:rPr lang="es-CL" sz="33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Asistencia</a:t>
            </a:r>
          </a:p>
        </p:txBody>
      </p:sp>
      <p:sp>
        <p:nvSpPr>
          <p:cNvPr id="6" name="Google Shape;186;p7">
            <a:extLst>
              <a:ext uri="{FF2B5EF4-FFF2-40B4-BE49-F238E27FC236}">
                <a16:creationId xmlns:a16="http://schemas.microsoft.com/office/drawing/2014/main" id="{BA6A74E8-F21E-48D2-8775-59758791B659}"/>
              </a:ext>
            </a:extLst>
          </p:cNvPr>
          <p:cNvSpPr txBox="1">
            <a:spLocks/>
          </p:cNvSpPr>
          <p:nvPr/>
        </p:nvSpPr>
        <p:spPr>
          <a:xfrm>
            <a:off x="2365134" y="1654498"/>
            <a:ext cx="2461844" cy="505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7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ct val="60606"/>
            </a:pPr>
            <a:r>
              <a:rPr lang="es-CL" sz="33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Matrícula</a:t>
            </a:r>
          </a:p>
        </p:txBody>
      </p:sp>
      <p:graphicFrame>
        <p:nvGraphicFramePr>
          <p:cNvPr id="7" name="Google Shape;195;p8">
            <a:extLst>
              <a:ext uri="{FF2B5EF4-FFF2-40B4-BE49-F238E27FC236}">
                <a16:creationId xmlns:a16="http://schemas.microsoft.com/office/drawing/2014/main" id="{90126134-8389-44A8-9D11-588C3A3254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7510850"/>
              </p:ext>
            </p:extLst>
          </p:nvPr>
        </p:nvGraphicFramePr>
        <p:xfrm>
          <a:off x="1103695" y="2248551"/>
          <a:ext cx="4992305" cy="1471801"/>
        </p:xfrm>
        <a:graphic>
          <a:graphicData uri="http://schemas.openxmlformats.org/drawingml/2006/table">
            <a:tbl>
              <a:tblPr firstRow="1" bandRow="1">
                <a:noFill/>
                <a:tableStyleId>{265CE504-6B4C-42B3-9463-52BC570C4FE2}</a:tableStyleId>
              </a:tblPr>
              <a:tblGrid>
                <a:gridCol w="9712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8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41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8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2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4193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L" sz="2400" u="none" strike="noStrike" cap="none" dirty="0"/>
                        <a:t>2020</a:t>
                      </a:r>
                      <a:endParaRPr sz="2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L" sz="2400" u="none" strike="noStrike" cap="none" dirty="0"/>
                        <a:t>2021</a:t>
                      </a:r>
                      <a:endParaRPr sz="2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L" sz="2400" u="none" strike="noStrike" cap="none" dirty="0"/>
                        <a:t>2022</a:t>
                      </a:r>
                      <a:endParaRPr sz="2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L" sz="2400" u="none" strike="noStrike" cap="none" dirty="0"/>
                        <a:t>2023</a:t>
                      </a:r>
                      <a:endParaRPr sz="2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L" sz="2400" u="none" strike="noStrike" cap="none" dirty="0"/>
                        <a:t>2024</a:t>
                      </a:r>
                      <a:endParaRPr sz="2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986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L" sz="2400"/>
                        <a:t>254</a:t>
                      </a:r>
                      <a:endParaRPr sz="2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L" sz="2400"/>
                        <a:t>247</a:t>
                      </a:r>
                      <a:endParaRPr sz="2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L" sz="2400" dirty="0"/>
                        <a:t>264</a:t>
                      </a:r>
                      <a:endParaRPr sz="2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L" sz="2400" dirty="0"/>
                        <a:t>234</a:t>
                      </a:r>
                      <a:endParaRPr sz="2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L" sz="2400" dirty="0"/>
                        <a:t>246</a:t>
                      </a:r>
                      <a:endParaRPr sz="2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0"/>
          <p:cNvSpPr txBox="1">
            <a:spLocks noGrp="1"/>
          </p:cNvSpPr>
          <p:nvPr>
            <p:ph type="title"/>
          </p:nvPr>
        </p:nvSpPr>
        <p:spPr>
          <a:xfrm>
            <a:off x="2271000" y="154825"/>
            <a:ext cx="8227200" cy="11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CL" sz="33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s-CL" sz="2966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NDICADORES DE GESTIÓN</a:t>
            </a:r>
            <a:br>
              <a:rPr lang="es-CL" sz="2966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CL" sz="2966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Pastoral</a:t>
            </a:r>
            <a:endParaRPr sz="2966" b="1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B427535-DB0F-4AEB-8A0D-FA14A832F8CF}"/>
              </a:ext>
            </a:extLst>
          </p:cNvPr>
          <p:cNvSpPr txBox="1"/>
          <p:nvPr/>
        </p:nvSpPr>
        <p:spPr>
          <a:xfrm>
            <a:off x="1411941" y="1461247"/>
            <a:ext cx="4684059" cy="4293483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CL" sz="1300" b="1" u="sng" dirty="0">
                <a:solidFill>
                  <a:srgbClr val="0070C0"/>
                </a:solidFill>
              </a:rPr>
              <a:t>I.- Temario: “Amor de Dios “</a:t>
            </a:r>
            <a:endParaRPr lang="es-CL" sz="1300" dirty="0">
              <a:solidFill>
                <a:srgbClr val="0070C0"/>
              </a:solidFill>
            </a:endParaRPr>
          </a:p>
          <a:p>
            <a:r>
              <a:rPr lang="es-CL" sz="1300" b="1" u="sng" dirty="0">
                <a:solidFill>
                  <a:srgbClr val="0070C0"/>
                </a:solidFill>
              </a:rPr>
              <a:t>“Dios me ama a Mi”</a:t>
            </a:r>
            <a:endParaRPr lang="es-CL" sz="1300" dirty="0">
              <a:solidFill>
                <a:srgbClr val="0070C0"/>
              </a:solidFill>
            </a:endParaRPr>
          </a:p>
          <a:p>
            <a:r>
              <a:rPr lang="es-CL" sz="1300" b="1" dirty="0">
                <a:solidFill>
                  <a:srgbClr val="0070C0"/>
                </a:solidFill>
              </a:rPr>
              <a:t> </a:t>
            </a:r>
            <a:endParaRPr lang="es-CL" sz="1300" dirty="0">
              <a:solidFill>
                <a:srgbClr val="0070C0"/>
              </a:solidFill>
            </a:endParaRPr>
          </a:p>
          <a:p>
            <a:r>
              <a:rPr lang="es-CL" sz="1300" dirty="0">
                <a:solidFill>
                  <a:srgbClr val="0070C0"/>
                </a:solidFill>
              </a:rPr>
              <a:t>1.- Oración diaria con los estudiantes.</a:t>
            </a:r>
          </a:p>
          <a:p>
            <a:r>
              <a:rPr lang="es-CL" sz="1300" dirty="0">
                <a:solidFill>
                  <a:srgbClr val="0070C0"/>
                </a:solidFill>
              </a:rPr>
              <a:t>2.- Diarios murales con los valores mensuales.</a:t>
            </a:r>
          </a:p>
          <a:p>
            <a:r>
              <a:rPr lang="es-CL" sz="1300" dirty="0">
                <a:solidFill>
                  <a:srgbClr val="0070C0"/>
                </a:solidFill>
              </a:rPr>
              <a:t>3.- Eucaristías mensuales con los estudiantes y personal adulto, con participación de todos los niveles.</a:t>
            </a:r>
          </a:p>
          <a:p>
            <a:r>
              <a:rPr lang="es-CL" sz="1300" dirty="0">
                <a:solidFill>
                  <a:srgbClr val="0070C0"/>
                </a:solidFill>
              </a:rPr>
              <a:t>4.- Celebraciones de las distintas actividades de la iglesia: </a:t>
            </a:r>
          </a:p>
          <a:p>
            <a:r>
              <a:rPr lang="es-CL" sz="1300" dirty="0">
                <a:solidFill>
                  <a:srgbClr val="0070C0"/>
                </a:solidFill>
              </a:rPr>
              <a:t> </a:t>
            </a:r>
          </a:p>
          <a:p>
            <a:pPr marL="285750" lvl="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s-CL" sz="1300" dirty="0">
                <a:solidFill>
                  <a:srgbClr val="0070C0"/>
                </a:solidFill>
              </a:rPr>
              <a:t>Semana Santa.</a:t>
            </a:r>
          </a:p>
          <a:p>
            <a:pPr marL="285750" lvl="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s-CL" sz="1300" dirty="0">
                <a:solidFill>
                  <a:srgbClr val="0070C0"/>
                </a:solidFill>
              </a:rPr>
              <a:t>Aniversario Congregacional.</a:t>
            </a:r>
          </a:p>
          <a:p>
            <a:pPr marL="285750" lvl="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s-CL" sz="1300" dirty="0">
                <a:solidFill>
                  <a:srgbClr val="0070C0"/>
                </a:solidFill>
              </a:rPr>
              <a:t>San José, nuestro Patrono el 19 de marzo.</a:t>
            </a:r>
          </a:p>
          <a:p>
            <a:pPr marL="285750" lvl="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s-CL" sz="1300" dirty="0">
                <a:solidFill>
                  <a:srgbClr val="0070C0"/>
                </a:solidFill>
              </a:rPr>
              <a:t>Sagrado Corazón de Jesús.</a:t>
            </a:r>
          </a:p>
          <a:p>
            <a:pPr marL="285750" lvl="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s-CL" sz="1300" dirty="0">
                <a:solidFill>
                  <a:srgbClr val="0070C0"/>
                </a:solidFill>
              </a:rPr>
              <a:t>Pentecostés o venida de Espíritu Santo.</a:t>
            </a:r>
          </a:p>
          <a:p>
            <a:pPr marL="285750" lvl="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s-CL" sz="1300" dirty="0">
                <a:solidFill>
                  <a:srgbClr val="0070C0"/>
                </a:solidFill>
              </a:rPr>
              <a:t>Pascua de la Madre Fundadora.</a:t>
            </a:r>
          </a:p>
          <a:p>
            <a:pPr marL="285750" lvl="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s-CL" sz="1300" dirty="0">
                <a:solidFill>
                  <a:srgbClr val="0070C0"/>
                </a:solidFill>
              </a:rPr>
              <a:t>Mes de la Familia</a:t>
            </a:r>
          </a:p>
          <a:p>
            <a:pPr marL="285750" lvl="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s-CL" sz="1300" dirty="0">
                <a:solidFill>
                  <a:srgbClr val="0070C0"/>
                </a:solidFill>
              </a:rPr>
              <a:t>Mes de la Solidaridad.</a:t>
            </a:r>
          </a:p>
          <a:p>
            <a:pPr marL="285750" lvl="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s-CL" sz="1300" dirty="0">
                <a:solidFill>
                  <a:srgbClr val="0070C0"/>
                </a:solidFill>
              </a:rPr>
              <a:t>Mes de María.</a:t>
            </a:r>
          </a:p>
          <a:p>
            <a:pPr marL="285750" lvl="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s-CL" sz="1300" dirty="0">
                <a:solidFill>
                  <a:srgbClr val="0070C0"/>
                </a:solidFill>
              </a:rPr>
              <a:t>Preparación y celebración del sacramento del Bautismo.</a:t>
            </a:r>
          </a:p>
          <a:p>
            <a:pPr marL="285750" lvl="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s-CL" sz="1300" dirty="0">
                <a:solidFill>
                  <a:srgbClr val="0070C0"/>
                </a:solidFill>
              </a:rPr>
              <a:t>Preparación y Celebración del Sacramento de la Reconciliación y Primera Comunión.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901C28E-8264-4539-92B5-3641F68FA1FC}"/>
              </a:ext>
            </a:extLst>
          </p:cNvPr>
          <p:cNvSpPr txBox="1"/>
          <p:nvPr/>
        </p:nvSpPr>
        <p:spPr>
          <a:xfrm>
            <a:off x="6647859" y="1461247"/>
            <a:ext cx="4880753" cy="2492990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CL" sz="1300" dirty="0">
                <a:solidFill>
                  <a:srgbClr val="0070C0"/>
                </a:solidFill>
              </a:rPr>
              <a:t> </a:t>
            </a:r>
          </a:p>
          <a:p>
            <a:r>
              <a:rPr lang="es-CL" sz="1300" dirty="0">
                <a:solidFill>
                  <a:srgbClr val="0070C0"/>
                </a:solidFill>
              </a:rPr>
              <a:t>7.- Dos Jornadas de Retiro especial en Quinto y Octavo Básico   </a:t>
            </a:r>
          </a:p>
          <a:p>
            <a:r>
              <a:rPr lang="es-CL" sz="1300" dirty="0">
                <a:solidFill>
                  <a:srgbClr val="0070C0"/>
                </a:solidFill>
              </a:rPr>
              <a:t>     Acompañados del Padre Pedro y Profesor.</a:t>
            </a:r>
          </a:p>
          <a:p>
            <a:r>
              <a:rPr lang="es-CL" sz="1300" dirty="0">
                <a:solidFill>
                  <a:srgbClr val="0070C0"/>
                </a:solidFill>
              </a:rPr>
              <a:t>8.- Dos Jornadas de Taller para el Personal del colegio: </a:t>
            </a:r>
          </a:p>
          <a:p>
            <a:r>
              <a:rPr lang="es-CL" sz="1300" u="sng" dirty="0">
                <a:solidFill>
                  <a:srgbClr val="0070C0"/>
                </a:solidFill>
              </a:rPr>
              <a:t>Temas;</a:t>
            </a:r>
            <a:endParaRPr lang="es-CL" sz="1300" dirty="0">
              <a:solidFill>
                <a:srgbClr val="0070C0"/>
              </a:solidFill>
            </a:endParaRPr>
          </a:p>
          <a:p>
            <a:r>
              <a:rPr lang="es-CL" sz="1300" dirty="0">
                <a:solidFill>
                  <a:srgbClr val="0070C0"/>
                </a:solidFill>
              </a:rPr>
              <a:t> </a:t>
            </a:r>
          </a:p>
          <a:p>
            <a:pPr lvl="0"/>
            <a:r>
              <a:rPr lang="es-CL" sz="1300" dirty="0">
                <a:solidFill>
                  <a:srgbClr val="0070C0"/>
                </a:solidFill>
              </a:rPr>
              <a:t>“Viviendo la Espiritualidad de la Sagrada Familia”</a:t>
            </a:r>
          </a:p>
          <a:p>
            <a:r>
              <a:rPr lang="es-CL" sz="1300" dirty="0">
                <a:solidFill>
                  <a:srgbClr val="0070C0"/>
                </a:solidFill>
              </a:rPr>
              <a:t> </a:t>
            </a:r>
          </a:p>
          <a:p>
            <a:pPr lvl="0"/>
            <a:r>
              <a:rPr lang="es-CL" sz="1300" dirty="0">
                <a:solidFill>
                  <a:srgbClr val="0070C0"/>
                </a:solidFill>
              </a:rPr>
              <a:t>“Sentido de la Espiritualidad en el Carisma de la nuestra Madre Fundadora Primitiva Echeverria.”</a:t>
            </a:r>
          </a:p>
          <a:p>
            <a:r>
              <a:rPr lang="es-CL" sz="1300" dirty="0">
                <a:solidFill>
                  <a:srgbClr val="0070C0"/>
                </a:solidFill>
              </a:rPr>
              <a:t> </a:t>
            </a:r>
          </a:p>
          <a:p>
            <a:pPr lvl="0"/>
            <a:r>
              <a:rPr lang="es-CL" sz="1300" dirty="0">
                <a:solidFill>
                  <a:srgbClr val="0070C0"/>
                </a:solidFill>
              </a:rPr>
              <a:t>“consecuencias de la Encarnación de Jesús.”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4C243C6-E504-4B35-A967-5FA912B594C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605" y="4080759"/>
            <a:ext cx="2191341" cy="2389217"/>
          </a:xfrm>
          <a:prstGeom prst="rect">
            <a:avLst/>
          </a:prstGeom>
          <a:noFill/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399411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1" name="Google Shape;201;p9"/>
          <p:cNvGraphicFramePr/>
          <p:nvPr>
            <p:extLst>
              <p:ext uri="{D42A27DB-BD31-4B8C-83A1-F6EECF244321}">
                <p14:modId xmlns:p14="http://schemas.microsoft.com/office/powerpoint/2010/main" val="2309055629"/>
              </p:ext>
            </p:extLst>
          </p:nvPr>
        </p:nvGraphicFramePr>
        <p:xfrm>
          <a:off x="1385047" y="1556212"/>
          <a:ext cx="4639235" cy="4315667"/>
        </p:xfrm>
        <a:graphic>
          <a:graphicData uri="http://schemas.openxmlformats.org/drawingml/2006/table">
            <a:tbl>
              <a:tblPr firstRow="1" bandRow="1">
                <a:noFill/>
                <a:tableStyleId>{265CE504-6B4C-42B3-9463-52BC570C4FE2}</a:tableStyleId>
              </a:tblPr>
              <a:tblGrid>
                <a:gridCol w="11910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93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40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47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366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L" sz="1500" u="none" strike="noStrike" cap="none" dirty="0"/>
                        <a:t>CURSO</a:t>
                      </a:r>
                      <a:endParaRPr sz="15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L" sz="1500" u="none" strike="noStrike" cap="none" dirty="0"/>
                        <a:t>MATRÍCULA</a:t>
                      </a:r>
                      <a:endParaRPr sz="15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L" sz="1500" u="none" strike="noStrike" cap="none" dirty="0"/>
                        <a:t>PROMOVIDOS</a:t>
                      </a:r>
                      <a:endParaRPr sz="1500" u="none" strike="noStrike" cap="none" dirty="0"/>
                    </a:p>
                  </a:txBody>
                  <a:tcPr marL="91450" marR="91450" marT="45725" marB="45725"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L" sz="1500" u="none" strike="noStrike" cap="none" dirty="0"/>
                        <a:t>% </a:t>
                      </a:r>
                      <a:endParaRPr sz="15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33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L" sz="1500"/>
                        <a:t>prekinder</a:t>
                      </a:r>
                      <a:endParaRPr sz="15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L" sz="1500" dirty="0"/>
                        <a:t>11</a:t>
                      </a:r>
                      <a:endParaRPr sz="1500" u="none" strike="noStrike" cap="none" dirty="0"/>
                    </a:p>
                  </a:txBody>
                  <a:tcPr marL="91450" marR="91450" marT="45725" marB="45725"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L" sz="1500" dirty="0"/>
                        <a:t>11</a:t>
                      </a:r>
                      <a:endParaRPr sz="1500" u="none" strike="noStrike" cap="none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L" sz="1500" dirty="0"/>
                        <a:t>100</a:t>
                      </a:r>
                      <a:endParaRPr sz="1500" u="none" strike="noStrike" cap="none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33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L" sz="1500"/>
                        <a:t>kinder</a:t>
                      </a:r>
                      <a:endParaRPr sz="15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L" sz="1500" dirty="0"/>
                        <a:t>15</a:t>
                      </a:r>
                      <a:endParaRPr sz="1500" u="none" strike="noStrike" cap="none" dirty="0"/>
                    </a:p>
                  </a:txBody>
                  <a:tcPr marL="91450" marR="91450" marT="45725" marB="45725"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L" sz="1500" dirty="0"/>
                        <a:t>15</a:t>
                      </a:r>
                      <a:endParaRPr sz="1500" u="none" strike="noStrike" cap="none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5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</a:t>
                      </a:r>
                      <a:endParaRPr sz="1500" u="none" strike="noStrike" cap="none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33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L" sz="1500"/>
                        <a:t>1°</a:t>
                      </a:r>
                      <a:endParaRPr sz="15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L" sz="1500"/>
                        <a:t>22</a:t>
                      </a:r>
                      <a:endParaRPr sz="1500" u="none" strike="noStrike" cap="none"/>
                    </a:p>
                  </a:txBody>
                  <a:tcPr marL="91450" marR="91450" marT="45725" marB="45725"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L" sz="1500" dirty="0"/>
                        <a:t>22</a:t>
                      </a:r>
                      <a:endParaRPr sz="1500" u="none" strike="noStrike" cap="none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5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</a:t>
                      </a:r>
                      <a:endParaRPr sz="1500" u="none" strike="noStrike" cap="none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633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L" sz="1500"/>
                        <a:t>2°</a:t>
                      </a:r>
                      <a:endParaRPr sz="15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L" sz="1500"/>
                        <a:t>28</a:t>
                      </a:r>
                      <a:endParaRPr sz="1500" u="none" strike="noStrike" cap="none"/>
                    </a:p>
                  </a:txBody>
                  <a:tcPr marL="91450" marR="91450" marT="45725" marB="45725"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L" sz="1500" dirty="0"/>
                        <a:t>28</a:t>
                      </a:r>
                      <a:endParaRPr sz="1500" u="none" strike="noStrike" cap="none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5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</a:t>
                      </a:r>
                      <a:endParaRPr sz="1500" u="none" strike="noStrike" cap="none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633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L" sz="1500"/>
                        <a:t>3°</a:t>
                      </a:r>
                      <a:endParaRPr sz="15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L" sz="1500"/>
                        <a:t>32</a:t>
                      </a:r>
                      <a:endParaRPr sz="1500" u="none" strike="noStrike" cap="none"/>
                    </a:p>
                  </a:txBody>
                  <a:tcPr marL="91450" marR="91450" marT="45725" marB="45725"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L" sz="1500" dirty="0"/>
                        <a:t>32</a:t>
                      </a:r>
                      <a:endParaRPr sz="1500" u="none" strike="noStrike" cap="none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5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</a:t>
                      </a:r>
                      <a:endParaRPr sz="1500" u="none" strike="noStrike" cap="none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633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L" sz="1500" dirty="0"/>
                        <a:t>4°</a:t>
                      </a:r>
                      <a:endParaRPr sz="15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L" sz="1500"/>
                        <a:t>17</a:t>
                      </a:r>
                      <a:endParaRPr sz="1500" u="none" strike="noStrike" cap="none"/>
                    </a:p>
                  </a:txBody>
                  <a:tcPr marL="91450" marR="91450" marT="45725" marB="45725"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L" sz="1500" dirty="0"/>
                        <a:t>17</a:t>
                      </a:r>
                      <a:endParaRPr sz="1500" u="none" strike="noStrike" cap="none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5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</a:t>
                      </a:r>
                      <a:endParaRPr sz="1500" u="none" strike="noStrike" cap="none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633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L" sz="1500"/>
                        <a:t>5°</a:t>
                      </a:r>
                      <a:endParaRPr sz="15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L" sz="1500"/>
                        <a:t>25</a:t>
                      </a:r>
                      <a:endParaRPr sz="1500" u="none" strike="noStrike" cap="none"/>
                    </a:p>
                  </a:txBody>
                  <a:tcPr marL="91450" marR="91450" marT="45725" marB="45725"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L" sz="1500" dirty="0"/>
                        <a:t>25</a:t>
                      </a:r>
                      <a:endParaRPr sz="1500" u="none" strike="noStrike" cap="none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5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</a:t>
                      </a:r>
                      <a:endParaRPr sz="1500" u="none" strike="noStrike" cap="none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633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L" sz="1500"/>
                        <a:t>6°</a:t>
                      </a:r>
                      <a:endParaRPr sz="15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L" sz="1500"/>
                        <a:t>23</a:t>
                      </a:r>
                      <a:endParaRPr sz="1500" u="none" strike="noStrike" cap="none"/>
                    </a:p>
                  </a:txBody>
                  <a:tcPr marL="91450" marR="91450" marT="45725" marB="45725"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L" sz="1500" dirty="0"/>
                        <a:t>23</a:t>
                      </a:r>
                      <a:endParaRPr sz="1500" u="none" strike="noStrike" cap="none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5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</a:t>
                      </a:r>
                      <a:endParaRPr sz="1500" u="none" strike="noStrike" cap="none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633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L" sz="1500"/>
                        <a:t>7°</a:t>
                      </a:r>
                      <a:endParaRPr sz="15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L" sz="1500"/>
                        <a:t>30</a:t>
                      </a:r>
                      <a:endParaRPr sz="1500" u="none" strike="noStrike" cap="none"/>
                    </a:p>
                  </a:txBody>
                  <a:tcPr marL="91450" marR="91450" marT="45725" marB="45725"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L" sz="1500" dirty="0"/>
                        <a:t>30</a:t>
                      </a:r>
                      <a:endParaRPr sz="1500" u="none" strike="noStrike" cap="none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5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</a:t>
                      </a:r>
                      <a:endParaRPr sz="1500" u="none" strike="noStrike" cap="none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633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L" sz="1500"/>
                        <a:t>8°</a:t>
                      </a:r>
                      <a:endParaRPr sz="15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L" sz="1500"/>
                        <a:t>18</a:t>
                      </a:r>
                      <a:endParaRPr sz="1500" u="none" strike="noStrike" cap="none"/>
                    </a:p>
                  </a:txBody>
                  <a:tcPr marL="91450" marR="91450" marT="45725" marB="45725"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L" sz="1500" dirty="0"/>
                        <a:t>18</a:t>
                      </a:r>
                      <a:endParaRPr sz="1500" u="none" strike="noStrike" cap="none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5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</a:t>
                      </a:r>
                      <a:endParaRPr sz="1500" u="none" strike="noStrike" cap="none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8860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L" sz="1500" u="none" strike="noStrike" cap="none" dirty="0"/>
                        <a:t>Total</a:t>
                      </a:r>
                      <a:endParaRPr sz="15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L" sz="1500" dirty="0"/>
                        <a:t>221</a:t>
                      </a:r>
                      <a:endParaRPr sz="15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L" sz="1500" dirty="0"/>
                        <a:t>221</a:t>
                      </a:r>
                      <a:endParaRPr sz="1500" u="none" strike="noStrike" cap="none" dirty="0"/>
                    </a:p>
                  </a:txBody>
                  <a:tcPr marL="91450" marR="91450" marT="45725" marB="45725"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5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</a:t>
                      </a:r>
                      <a:endParaRPr sz="15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4" name="Google Shape;207;p10">
            <a:extLst>
              <a:ext uri="{FF2B5EF4-FFF2-40B4-BE49-F238E27FC236}">
                <a16:creationId xmlns:a16="http://schemas.microsoft.com/office/drawing/2014/main" id="{189BDD47-447E-454B-948A-EA37D3A556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2468105"/>
              </p:ext>
            </p:extLst>
          </p:nvPr>
        </p:nvGraphicFramePr>
        <p:xfrm>
          <a:off x="6373072" y="1556209"/>
          <a:ext cx="4868669" cy="4304563"/>
        </p:xfrm>
        <a:graphic>
          <a:graphicData uri="http://schemas.openxmlformats.org/drawingml/2006/table">
            <a:tbl>
              <a:tblPr firstRow="1" bandRow="1">
                <a:noFill/>
                <a:tableStyleId>{265CE504-6B4C-42B3-9463-52BC570C4FE2}</a:tableStyleId>
              </a:tblPr>
              <a:tblGrid>
                <a:gridCol w="986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36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8847">
                  <a:extLst>
                    <a:ext uri="{9D8B030D-6E8A-4147-A177-3AD203B41FA5}">
                      <a16:colId xmlns:a16="http://schemas.microsoft.com/office/drawing/2014/main" val="512432843"/>
                    </a:ext>
                  </a:extLst>
                </a:gridCol>
              </a:tblGrid>
              <a:tr h="73938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L" sz="1500" u="none" strike="noStrike" cap="none" dirty="0"/>
                        <a:t>CURSO</a:t>
                      </a:r>
                      <a:endParaRPr sz="1500" u="none" strike="noStrike" cap="none" dirty="0"/>
                    </a:p>
                  </a:txBody>
                  <a:tcPr marL="91450" marR="91450" marT="45725" marB="45725"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L" sz="1500" u="none" strike="noStrike" cap="none" dirty="0"/>
                        <a:t>MATRÍCULA</a:t>
                      </a:r>
                      <a:endParaRPr sz="1500" u="none" strike="noStrike" cap="none" dirty="0"/>
                    </a:p>
                  </a:txBody>
                  <a:tcPr marL="91450" marR="91450" marT="45725" marB="45725"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L" sz="1500" u="none" strike="noStrike" cap="none" dirty="0"/>
                        <a:t>ESTUDIANTES</a:t>
                      </a:r>
                      <a:endParaRPr sz="15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L" sz="1500" u="none" strike="noStrike" cap="none" dirty="0"/>
                        <a:t>REUNIÓN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L" sz="1500" u="none" strike="noStrike" cap="none" dirty="0"/>
                        <a:t>APODERADOS</a:t>
                      </a:r>
                      <a:endParaRPr sz="15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10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L" sz="1500"/>
                        <a:t>prekinder</a:t>
                      </a:r>
                      <a:endParaRPr sz="15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L" sz="1500" dirty="0"/>
                        <a:t>11</a:t>
                      </a:r>
                      <a:endParaRPr sz="1500" u="none" strike="noStrike" cap="none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L" sz="1500" dirty="0"/>
                        <a:t>80%</a:t>
                      </a:r>
                      <a:endParaRPr sz="15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L" sz="1500" dirty="0"/>
                        <a:t>68%</a:t>
                      </a:r>
                      <a:endParaRPr sz="15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10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L" sz="1500"/>
                        <a:t>kinder</a:t>
                      </a:r>
                      <a:endParaRPr sz="15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L" sz="1500"/>
                        <a:t>15</a:t>
                      </a:r>
                      <a:endParaRPr sz="15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L" sz="1500" dirty="0"/>
                        <a:t>81%</a:t>
                      </a:r>
                      <a:endParaRPr sz="1500" u="none" strike="noStrike" cap="none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L" sz="1500" dirty="0"/>
                        <a:t>65%</a:t>
                      </a:r>
                      <a:endParaRPr sz="15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10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L" sz="1500"/>
                        <a:t>1°</a:t>
                      </a:r>
                      <a:endParaRPr sz="15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L" sz="1500"/>
                        <a:t>22</a:t>
                      </a:r>
                      <a:endParaRPr sz="15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L" sz="1500" dirty="0"/>
                        <a:t>86%</a:t>
                      </a:r>
                      <a:endParaRPr sz="1500" u="none" strike="noStrike" cap="none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L" sz="1500" dirty="0"/>
                        <a:t>85%</a:t>
                      </a:r>
                      <a:endParaRPr sz="15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10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L" sz="1500"/>
                        <a:t>2°</a:t>
                      </a:r>
                      <a:endParaRPr sz="15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L" sz="1500"/>
                        <a:t>28</a:t>
                      </a:r>
                      <a:endParaRPr sz="15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L" sz="1500" dirty="0"/>
                        <a:t>84%</a:t>
                      </a:r>
                      <a:endParaRPr sz="1500" u="none" strike="noStrike" cap="none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L" sz="1500" dirty="0"/>
                        <a:t>65%</a:t>
                      </a:r>
                      <a:endParaRPr sz="15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10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L" sz="1500"/>
                        <a:t>3°</a:t>
                      </a:r>
                      <a:endParaRPr sz="15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L" sz="1500"/>
                        <a:t>32</a:t>
                      </a:r>
                      <a:endParaRPr sz="15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L" sz="1500" dirty="0"/>
                        <a:t>84%</a:t>
                      </a:r>
                      <a:endParaRPr sz="1500" u="none" strike="noStrike" cap="none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L" sz="1500" dirty="0"/>
                        <a:t>72%</a:t>
                      </a:r>
                      <a:endParaRPr sz="15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10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L" sz="1500"/>
                        <a:t>4°</a:t>
                      </a:r>
                      <a:endParaRPr sz="15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L" sz="1500"/>
                        <a:t>17</a:t>
                      </a:r>
                      <a:endParaRPr sz="15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L" sz="1500" dirty="0"/>
                        <a:t>91%</a:t>
                      </a:r>
                      <a:endParaRPr sz="1500" u="none" strike="noStrike" cap="none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L" sz="1500" dirty="0"/>
                        <a:t>84%</a:t>
                      </a:r>
                      <a:endParaRPr sz="15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10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L" sz="1500" dirty="0"/>
                        <a:t>5°</a:t>
                      </a:r>
                      <a:endParaRPr sz="1500" u="none" strike="noStrike" cap="none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L" sz="1500"/>
                        <a:t>25</a:t>
                      </a:r>
                      <a:endParaRPr sz="15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L" sz="1500" dirty="0"/>
                        <a:t>90%</a:t>
                      </a:r>
                      <a:endParaRPr sz="1500" u="none" strike="noStrike" cap="none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L" sz="1500" dirty="0"/>
                        <a:t>74%</a:t>
                      </a:r>
                      <a:endParaRPr sz="15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410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L" sz="1500"/>
                        <a:t>6°</a:t>
                      </a:r>
                      <a:endParaRPr sz="15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L" sz="1500"/>
                        <a:t>23</a:t>
                      </a:r>
                      <a:endParaRPr sz="15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L" sz="1500" dirty="0"/>
                        <a:t>92%</a:t>
                      </a:r>
                      <a:endParaRPr sz="1500" u="none" strike="noStrike" cap="none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L" sz="1500" dirty="0"/>
                        <a:t>74%</a:t>
                      </a:r>
                      <a:endParaRPr sz="15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410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L" sz="1500"/>
                        <a:t>7°</a:t>
                      </a:r>
                      <a:endParaRPr sz="15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L" sz="1500"/>
                        <a:t>30</a:t>
                      </a:r>
                      <a:endParaRPr sz="15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L" sz="1500" dirty="0"/>
                        <a:t>89%</a:t>
                      </a:r>
                      <a:endParaRPr sz="1500" u="none" strike="noStrike" cap="none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L" sz="1500" dirty="0"/>
                        <a:t>68%</a:t>
                      </a:r>
                      <a:endParaRPr sz="15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410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L" sz="1500"/>
                        <a:t>8°</a:t>
                      </a:r>
                      <a:endParaRPr sz="15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L" sz="1500" dirty="0"/>
                        <a:t>18</a:t>
                      </a:r>
                      <a:endParaRPr sz="1500" u="none" strike="noStrike" cap="none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L" sz="1500" dirty="0"/>
                        <a:t>88%</a:t>
                      </a:r>
                      <a:endParaRPr sz="1500" u="none" strike="noStrike" cap="none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L" sz="1500" dirty="0"/>
                        <a:t>83%</a:t>
                      </a:r>
                      <a:endParaRPr sz="15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410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L" sz="1500" u="none" strike="noStrike" cap="none" dirty="0"/>
                        <a:t>Total</a:t>
                      </a:r>
                      <a:endParaRPr sz="1500" u="none" strike="noStrike" cap="none" dirty="0"/>
                    </a:p>
                  </a:txBody>
                  <a:tcPr marL="91450" marR="91450" marT="45725" marB="45725"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L" sz="1500"/>
                        <a:t>221</a:t>
                      </a:r>
                      <a:endParaRPr sz="1500" u="none" strike="noStrike" cap="none"/>
                    </a:p>
                  </a:txBody>
                  <a:tcPr marL="91450" marR="91450" marT="45725" marB="45725"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L" sz="1500" dirty="0"/>
                        <a:t>87%</a:t>
                      </a:r>
                      <a:endParaRPr sz="15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L" sz="1500" dirty="0"/>
                        <a:t>74%</a:t>
                      </a:r>
                      <a:endParaRPr sz="15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6" name="Google Shape;186;p7">
            <a:extLst>
              <a:ext uri="{FF2B5EF4-FFF2-40B4-BE49-F238E27FC236}">
                <a16:creationId xmlns:a16="http://schemas.microsoft.com/office/drawing/2014/main" id="{B7C1D94A-A2B0-4697-B1E0-A35F5FB23F8F}"/>
              </a:ext>
            </a:extLst>
          </p:cNvPr>
          <p:cNvSpPr txBox="1">
            <a:spLocks/>
          </p:cNvSpPr>
          <p:nvPr/>
        </p:nvSpPr>
        <p:spPr>
          <a:xfrm>
            <a:off x="2617177" y="997224"/>
            <a:ext cx="2461844" cy="505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7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ct val="60606"/>
            </a:pPr>
            <a:r>
              <a:rPr lang="es-CL" sz="33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Promoción</a:t>
            </a:r>
          </a:p>
        </p:txBody>
      </p:sp>
      <p:sp>
        <p:nvSpPr>
          <p:cNvPr id="7" name="Google Shape;186;p7">
            <a:extLst>
              <a:ext uri="{FF2B5EF4-FFF2-40B4-BE49-F238E27FC236}">
                <a16:creationId xmlns:a16="http://schemas.microsoft.com/office/drawing/2014/main" id="{EEF1B84F-4F87-420D-9296-8D54CB8075DC}"/>
              </a:ext>
            </a:extLst>
          </p:cNvPr>
          <p:cNvSpPr txBox="1">
            <a:spLocks/>
          </p:cNvSpPr>
          <p:nvPr/>
        </p:nvSpPr>
        <p:spPr>
          <a:xfrm>
            <a:off x="7574660" y="997224"/>
            <a:ext cx="2461844" cy="505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7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ct val="60606"/>
            </a:pPr>
            <a:r>
              <a:rPr lang="es-CL" sz="33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Asistencia</a:t>
            </a:r>
          </a:p>
        </p:txBody>
      </p:sp>
      <p:sp>
        <p:nvSpPr>
          <p:cNvPr id="10" name="Google Shape;206;p10">
            <a:extLst>
              <a:ext uri="{FF2B5EF4-FFF2-40B4-BE49-F238E27FC236}">
                <a16:creationId xmlns:a16="http://schemas.microsoft.com/office/drawing/2014/main" id="{C8DE487A-0605-4D2B-A727-F6F85843232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55496" y="-182676"/>
            <a:ext cx="8227200" cy="11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CL" sz="33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s-CL" sz="2966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NDICADORES DE GESTIÓN</a:t>
            </a:r>
            <a:br>
              <a:rPr lang="es-CL" sz="2966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CL" sz="2966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Académica</a:t>
            </a:r>
            <a:endParaRPr sz="2966" b="1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0"/>
          <p:cNvSpPr txBox="1">
            <a:spLocks noGrp="1"/>
          </p:cNvSpPr>
          <p:nvPr>
            <p:ph type="title"/>
          </p:nvPr>
        </p:nvSpPr>
        <p:spPr>
          <a:xfrm>
            <a:off x="2271000" y="154825"/>
            <a:ext cx="8227200" cy="11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CL" sz="33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s-CL" sz="2966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NDICADORES DE GESTIÓN</a:t>
            </a:r>
            <a:br>
              <a:rPr lang="es-CL" sz="2966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CL" sz="2966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Académica</a:t>
            </a:r>
            <a:endParaRPr sz="2966" b="1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2F973D7-6B2E-4FDA-A9F9-A7431D58DA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3492074"/>
              </p:ext>
            </p:extLst>
          </p:nvPr>
        </p:nvGraphicFramePr>
        <p:xfrm>
          <a:off x="921599" y="1657890"/>
          <a:ext cx="3239247" cy="327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5259">
                  <a:extLst>
                    <a:ext uri="{9D8B030D-6E8A-4147-A177-3AD203B41FA5}">
                      <a16:colId xmlns:a16="http://schemas.microsoft.com/office/drawing/2014/main" val="1574517922"/>
                    </a:ext>
                  </a:extLst>
                </a:gridCol>
                <a:gridCol w="1653988">
                  <a:extLst>
                    <a:ext uri="{9D8B030D-6E8A-4147-A177-3AD203B41FA5}">
                      <a16:colId xmlns:a16="http://schemas.microsoft.com/office/drawing/2014/main" val="1857365802"/>
                    </a:ext>
                  </a:extLst>
                </a:gridCol>
              </a:tblGrid>
              <a:tr h="287468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Curso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Promedio 2023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25403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1° básico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6.4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19582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2° básico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6.1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37821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3° básico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6.4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66366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4° básico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5.8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132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5° básico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5.9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3931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6° básico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6.6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67566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7° básico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5.5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82428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8° básico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5.6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2435307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168AFB69-7F3E-4DD3-9A41-CBB4BA3E29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6094131"/>
              </p:ext>
            </p:extLst>
          </p:nvPr>
        </p:nvGraphicFramePr>
        <p:xfrm>
          <a:off x="5880399" y="1657890"/>
          <a:ext cx="5139654" cy="1179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8208">
                  <a:extLst>
                    <a:ext uri="{9D8B030D-6E8A-4147-A177-3AD203B41FA5}">
                      <a16:colId xmlns:a16="http://schemas.microsoft.com/office/drawing/2014/main" val="4061403716"/>
                    </a:ext>
                  </a:extLst>
                </a:gridCol>
                <a:gridCol w="1017380">
                  <a:extLst>
                    <a:ext uri="{9D8B030D-6E8A-4147-A177-3AD203B41FA5}">
                      <a16:colId xmlns:a16="http://schemas.microsoft.com/office/drawing/2014/main" val="1046380442"/>
                    </a:ext>
                  </a:extLst>
                </a:gridCol>
                <a:gridCol w="1003816">
                  <a:extLst>
                    <a:ext uri="{9D8B030D-6E8A-4147-A177-3AD203B41FA5}">
                      <a16:colId xmlns:a16="http://schemas.microsoft.com/office/drawing/2014/main" val="1570786132"/>
                    </a:ext>
                  </a:extLst>
                </a:gridCol>
                <a:gridCol w="990250">
                  <a:extLst>
                    <a:ext uri="{9D8B030D-6E8A-4147-A177-3AD203B41FA5}">
                      <a16:colId xmlns:a16="http://schemas.microsoft.com/office/drawing/2014/main" val="1201629906"/>
                    </a:ext>
                  </a:extLst>
                </a:gridCol>
              </a:tblGrid>
              <a:tr h="39330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Área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2018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2022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2023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0985162"/>
                  </a:ext>
                </a:extLst>
              </a:tr>
              <a:tr h="39330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Lenguaje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269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277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272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0669308"/>
                  </a:ext>
                </a:extLst>
              </a:tr>
              <a:tr h="39330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Matemática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231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240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247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3146076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8A629571-7696-4052-8FDA-7D1DADECCE06}"/>
              </a:ext>
            </a:extLst>
          </p:cNvPr>
          <p:cNvSpPr txBox="1"/>
          <p:nvPr/>
        </p:nvSpPr>
        <p:spPr>
          <a:xfrm>
            <a:off x="7663913" y="1320817"/>
            <a:ext cx="1849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70C0"/>
                </a:solidFill>
              </a:rPr>
              <a:t>Resultados Simce</a:t>
            </a:r>
          </a:p>
          <a:p>
            <a:endParaRPr lang="es-CL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5CA0824-7860-4D8A-B822-B334F35021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4882" y="3084171"/>
            <a:ext cx="3760330" cy="2392937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6030645A-943B-4CFE-B8E4-9AD173D0A912}"/>
              </a:ext>
            </a:extLst>
          </p:cNvPr>
          <p:cNvSpPr txBox="1"/>
          <p:nvPr/>
        </p:nvSpPr>
        <p:spPr>
          <a:xfrm>
            <a:off x="5789725" y="5523275"/>
            <a:ext cx="10488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70C0"/>
                </a:solidFill>
              </a:rPr>
              <a:t>Lenguaje</a:t>
            </a:r>
            <a:endParaRPr lang="es-CL" b="1" dirty="0">
              <a:solidFill>
                <a:srgbClr val="0070C0"/>
              </a:solidFill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A544BBF-BBBA-49CD-A200-9C8CEEAE17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9248" y="3084170"/>
            <a:ext cx="3743336" cy="2392937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0C1DE54D-7241-4085-B071-D795E7563491}"/>
              </a:ext>
            </a:extLst>
          </p:cNvPr>
          <p:cNvSpPr txBox="1"/>
          <p:nvPr/>
        </p:nvSpPr>
        <p:spPr>
          <a:xfrm>
            <a:off x="9837800" y="5523275"/>
            <a:ext cx="1320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70C0"/>
                </a:solidFill>
              </a:rPr>
              <a:t>Matemática</a:t>
            </a:r>
            <a:endParaRPr lang="es-CL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0"/>
          <p:cNvSpPr txBox="1">
            <a:spLocks noGrp="1"/>
          </p:cNvSpPr>
          <p:nvPr>
            <p:ph type="title"/>
          </p:nvPr>
        </p:nvSpPr>
        <p:spPr>
          <a:xfrm>
            <a:off x="2280236" y="496570"/>
            <a:ext cx="8227200" cy="11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CL" sz="33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s-CL" sz="2966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NDICADORES DE GESTIÓN</a:t>
            </a:r>
            <a:br>
              <a:rPr lang="es-CL" sz="2966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CL" sz="2966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PIE 2023</a:t>
            </a:r>
            <a:br>
              <a:rPr lang="es-CL" sz="2966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CL" sz="2966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Proyecto Integración Escolar</a:t>
            </a:r>
            <a:endParaRPr sz="2966" b="1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CD9C1613-5982-482F-A2EB-2A98302121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7526483"/>
              </p:ext>
            </p:extLst>
          </p:nvPr>
        </p:nvGraphicFramePr>
        <p:xfrm>
          <a:off x="3214256" y="1914506"/>
          <a:ext cx="5985163" cy="1276457"/>
        </p:xfrm>
        <a:graphic>
          <a:graphicData uri="http://schemas.openxmlformats.org/drawingml/2006/table">
            <a:tbl>
              <a:tblPr>
                <a:tableStyleId>{3D953E98-C3B4-4C5B-A7EE-C70FB9F915CF}</a:tableStyleId>
              </a:tblPr>
              <a:tblGrid>
                <a:gridCol w="5567020">
                  <a:extLst>
                    <a:ext uri="{9D8B030D-6E8A-4147-A177-3AD203B41FA5}">
                      <a16:colId xmlns:a16="http://schemas.microsoft.com/office/drawing/2014/main" val="505596409"/>
                    </a:ext>
                  </a:extLst>
                </a:gridCol>
                <a:gridCol w="418143">
                  <a:extLst>
                    <a:ext uri="{9D8B030D-6E8A-4147-A177-3AD203B41FA5}">
                      <a16:colId xmlns:a16="http://schemas.microsoft.com/office/drawing/2014/main" val="205107431"/>
                    </a:ext>
                  </a:extLst>
                </a:gridCol>
              </a:tblGrid>
              <a:tr h="31551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18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NÓMINA ESTUDIANTES PIE </a:t>
                      </a:r>
                      <a:endParaRPr lang="es-CL" sz="1800" b="1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9291782"/>
                  </a:ext>
                </a:extLst>
              </a:tr>
              <a:tr h="340629"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Cantidad de estudiantes postulados NEEP (permanentes)</a:t>
                      </a:r>
                      <a:endParaRPr lang="es-CL" sz="1800" b="1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800" b="1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lang="es-CL" sz="1800" b="1" i="0" u="none" strike="noStrik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1045448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Cantidad de estudiantes postulados NEET (transitorios)</a:t>
                      </a:r>
                      <a:endParaRPr lang="es-CL" sz="1800" b="1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800" b="1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46</a:t>
                      </a:r>
                      <a:endParaRPr lang="es-CL" sz="1800" b="1" i="0" u="none" strike="noStrik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30633909"/>
                  </a:ext>
                </a:extLst>
              </a:tr>
              <a:tr h="315514"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b="1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Total de estudiantes postulados</a:t>
                      </a:r>
                      <a:endParaRPr lang="es-CL" sz="1800" b="1" i="0" u="none" strike="noStrik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8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60</a:t>
                      </a:r>
                      <a:endParaRPr lang="es-CL" sz="1800" b="1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9098082"/>
                  </a:ext>
                </a:extLst>
              </a:tr>
            </a:tbl>
          </a:graphicData>
        </a:graphic>
      </p:graphicFrame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1F05E92-A86D-4368-9B51-FD4B552468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8469118"/>
              </p:ext>
            </p:extLst>
          </p:nvPr>
        </p:nvGraphicFramePr>
        <p:xfrm>
          <a:off x="1161472" y="3429000"/>
          <a:ext cx="5165438" cy="1175948"/>
        </p:xfrm>
        <a:graphic>
          <a:graphicData uri="http://schemas.openxmlformats.org/drawingml/2006/table">
            <a:tbl>
              <a:tblPr>
                <a:tableStyleId>{3D953E98-C3B4-4C5B-A7EE-C70FB9F915CF}</a:tableStyleId>
              </a:tblPr>
              <a:tblGrid>
                <a:gridCol w="4768274">
                  <a:extLst>
                    <a:ext uri="{9D8B030D-6E8A-4147-A177-3AD203B41FA5}">
                      <a16:colId xmlns:a16="http://schemas.microsoft.com/office/drawing/2014/main" val="842225611"/>
                    </a:ext>
                  </a:extLst>
                </a:gridCol>
                <a:gridCol w="397164">
                  <a:extLst>
                    <a:ext uri="{9D8B030D-6E8A-4147-A177-3AD203B41FA5}">
                      <a16:colId xmlns:a16="http://schemas.microsoft.com/office/drawing/2014/main" val="3709481630"/>
                    </a:ext>
                  </a:extLst>
                </a:gridCol>
              </a:tblGrid>
              <a:tr h="24912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18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PANORAMA FINALES </a:t>
                      </a:r>
                      <a:endParaRPr lang="es-CL" sz="1800" b="1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7731544"/>
                  </a:ext>
                </a:extLst>
              </a:tr>
              <a:tr h="249122"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b="1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Estudiantes PIE egresados de 8vo básico</a:t>
                      </a:r>
                      <a:endParaRPr lang="es-CL" sz="1800" b="1" i="0" u="none" strike="noStrik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8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s-CL" sz="1800" b="1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30929448"/>
                  </a:ext>
                </a:extLst>
              </a:tr>
              <a:tr h="249122"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Estudiantes egresados (alta)</a:t>
                      </a:r>
                      <a:endParaRPr lang="es-CL" sz="1800" b="1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800" b="1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s-CL" sz="1800" b="1" i="0" u="none" strike="noStrik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71913474"/>
                  </a:ext>
                </a:extLst>
              </a:tr>
              <a:tr h="324413"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1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Retirados durante el año en curso</a:t>
                      </a:r>
                      <a:endParaRPr lang="es-MX" sz="1800" b="1" i="0" u="none" strike="noStrik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8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s-CL" sz="1800" b="1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23832109"/>
                  </a:ext>
                </a:extLst>
              </a:tr>
            </a:tbl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CA240D27-3D98-4BD9-A423-C437E7EDE2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4612369"/>
              </p:ext>
            </p:extLst>
          </p:nvPr>
        </p:nvGraphicFramePr>
        <p:xfrm>
          <a:off x="6509326" y="3429002"/>
          <a:ext cx="5165438" cy="1473800"/>
        </p:xfrm>
        <a:graphic>
          <a:graphicData uri="http://schemas.openxmlformats.org/drawingml/2006/table">
            <a:tbl>
              <a:tblPr>
                <a:tableStyleId>{3D953E98-C3B4-4C5B-A7EE-C70FB9F915CF}</a:tableStyleId>
              </a:tblPr>
              <a:tblGrid>
                <a:gridCol w="4759038">
                  <a:extLst>
                    <a:ext uri="{9D8B030D-6E8A-4147-A177-3AD203B41FA5}">
                      <a16:colId xmlns:a16="http://schemas.microsoft.com/office/drawing/2014/main" val="2148225546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3082254120"/>
                    </a:ext>
                  </a:extLst>
                </a:gridCol>
              </a:tblGrid>
              <a:tr h="26579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18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PROFESIONALES </a:t>
                      </a:r>
                      <a:endParaRPr lang="es-CL" sz="1800" b="1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9144864"/>
                  </a:ext>
                </a:extLst>
              </a:tr>
              <a:tr h="265799"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b="1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Prof. Ed. Diferencial</a:t>
                      </a:r>
                      <a:endParaRPr lang="es-CL" sz="1800" b="1" i="0" u="none" strike="noStrik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800" b="1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s-CL" sz="1800" b="1" i="0" u="none" strike="noStrik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05471843"/>
                  </a:ext>
                </a:extLst>
              </a:tr>
              <a:tr h="265799"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Psicólogo </a:t>
                      </a:r>
                      <a:endParaRPr lang="es-CL" sz="1800" b="1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8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s-CL" sz="1800" b="1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12326185"/>
                  </a:ext>
                </a:extLst>
              </a:tr>
              <a:tr h="265799"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Fonoaudiólogo</a:t>
                      </a:r>
                      <a:endParaRPr lang="es-CL" sz="1800" b="1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800" b="1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s-CL" sz="1800" b="1" i="0" u="none" strike="noStrik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42037752"/>
                  </a:ext>
                </a:extLst>
              </a:tr>
              <a:tr h="338420"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b="1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Psicopedagogo (como docente diferencial)</a:t>
                      </a:r>
                      <a:endParaRPr lang="es-CL" sz="1800" b="1" i="0" u="none" strike="noStrik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8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s-CL" sz="1800" b="1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91945502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C9D4E0E3-8D3D-4C7C-8A23-FBB68E3BC799}"/>
              </a:ext>
            </a:extLst>
          </p:cNvPr>
          <p:cNvSpPr txBox="1"/>
          <p:nvPr/>
        </p:nvSpPr>
        <p:spPr>
          <a:xfrm>
            <a:off x="1161472" y="5237019"/>
            <a:ext cx="54517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NOTA: </a:t>
            </a:r>
            <a:r>
              <a:rPr lang="es-CL" dirty="0"/>
              <a:t>Se atendieron en forma informal 2 estudiantes NEEP</a:t>
            </a:r>
          </a:p>
        </p:txBody>
      </p:sp>
    </p:spTree>
    <p:extLst>
      <p:ext uri="{BB962C8B-B14F-4D97-AF65-F5344CB8AC3E}">
        <p14:creationId xmlns:p14="http://schemas.microsoft.com/office/powerpoint/2010/main" val="1495869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0"/>
          <p:cNvSpPr txBox="1">
            <a:spLocks noGrp="1"/>
          </p:cNvSpPr>
          <p:nvPr>
            <p:ph type="title"/>
          </p:nvPr>
        </p:nvSpPr>
        <p:spPr>
          <a:xfrm>
            <a:off x="2271000" y="154825"/>
            <a:ext cx="8227200" cy="11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CL" sz="33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s-CL" sz="2966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NDICADORES DE GESTIÓN</a:t>
            </a:r>
            <a:br>
              <a:rPr lang="es-CL" sz="2966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CL" sz="2966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Convivencia Escolar</a:t>
            </a:r>
            <a:endParaRPr sz="2966" b="1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770509C4-91FF-4088-A95E-5F18133683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6453288"/>
              </p:ext>
            </p:extLst>
          </p:nvPr>
        </p:nvGraphicFramePr>
        <p:xfrm>
          <a:off x="1613237" y="1949814"/>
          <a:ext cx="9368799" cy="3139422"/>
        </p:xfrm>
        <a:graphic>
          <a:graphicData uri="http://schemas.openxmlformats.org/drawingml/2006/table">
            <a:tbl>
              <a:tblPr firstRow="1" bandRow="1">
                <a:tableStyleId>{265CE504-6B4C-42B3-9463-52BC570C4FE2}</a:tableStyleId>
              </a:tblPr>
              <a:tblGrid>
                <a:gridCol w="2514616">
                  <a:extLst>
                    <a:ext uri="{9D8B030D-6E8A-4147-A177-3AD203B41FA5}">
                      <a16:colId xmlns:a16="http://schemas.microsoft.com/office/drawing/2014/main" val="2294480098"/>
                    </a:ext>
                  </a:extLst>
                </a:gridCol>
                <a:gridCol w="1919283">
                  <a:extLst>
                    <a:ext uri="{9D8B030D-6E8A-4147-A177-3AD203B41FA5}">
                      <a16:colId xmlns:a16="http://schemas.microsoft.com/office/drawing/2014/main" val="1112759734"/>
                    </a:ext>
                  </a:extLst>
                </a:gridCol>
                <a:gridCol w="2034682">
                  <a:extLst>
                    <a:ext uri="{9D8B030D-6E8A-4147-A177-3AD203B41FA5}">
                      <a16:colId xmlns:a16="http://schemas.microsoft.com/office/drawing/2014/main" val="2990674606"/>
                    </a:ext>
                  </a:extLst>
                </a:gridCol>
                <a:gridCol w="2900218">
                  <a:extLst>
                    <a:ext uri="{9D8B030D-6E8A-4147-A177-3AD203B41FA5}">
                      <a16:colId xmlns:a16="http://schemas.microsoft.com/office/drawing/2014/main" val="4249740409"/>
                    </a:ext>
                  </a:extLst>
                </a:gridCol>
              </a:tblGrid>
              <a:tr h="1002871">
                <a:tc>
                  <a:txBody>
                    <a:bodyPr/>
                    <a:lstStyle/>
                    <a:p>
                      <a:endParaRPr lang="es-CL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/>
                        <a:t>Año 2022</a:t>
                      </a:r>
                      <a:endParaRPr lang="es-CL" sz="28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/>
                        <a:t>Año 2023</a:t>
                      </a:r>
                      <a:endParaRPr lang="es-CL" sz="28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/>
                        <a:t>Promedio </a:t>
                      </a:r>
                    </a:p>
                    <a:p>
                      <a:pPr algn="ctr"/>
                      <a:r>
                        <a:rPr lang="es-ES" sz="2800" dirty="0"/>
                        <a:t>2022 - 2023</a:t>
                      </a:r>
                      <a:endParaRPr lang="es-CL" sz="28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4388518"/>
                  </a:ext>
                </a:extLst>
              </a:tr>
              <a:tr h="566840">
                <a:tc>
                  <a:txBody>
                    <a:bodyPr/>
                    <a:lstStyle/>
                    <a:p>
                      <a:r>
                        <a:rPr lang="es-ES" sz="2000" dirty="0"/>
                        <a:t>Total de actas:</a:t>
                      </a:r>
                      <a:endParaRPr lang="es-CL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/>
                        <a:t>158</a:t>
                      </a:r>
                      <a:endParaRPr lang="es-CL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/>
                        <a:t>109</a:t>
                      </a:r>
                      <a:endParaRPr lang="es-CL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/>
                        <a:t>133,5</a:t>
                      </a:r>
                      <a:endParaRPr lang="es-CL" sz="20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8695219"/>
                  </a:ext>
                </a:extLst>
              </a:tr>
              <a:tr h="566840">
                <a:tc>
                  <a:txBody>
                    <a:bodyPr/>
                    <a:lstStyle/>
                    <a:p>
                      <a:r>
                        <a:rPr lang="es-ES" sz="2000" dirty="0"/>
                        <a:t>Intervenciones: </a:t>
                      </a:r>
                      <a:endParaRPr lang="es-CL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/>
                        <a:t>44</a:t>
                      </a:r>
                      <a:endParaRPr lang="es-CL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/>
                        <a:t>61</a:t>
                      </a:r>
                      <a:endParaRPr lang="es-CL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/>
                        <a:t>52,5</a:t>
                      </a:r>
                      <a:endParaRPr lang="es-CL" sz="20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8816774"/>
                  </a:ext>
                </a:extLst>
              </a:tr>
              <a:tr h="1002871">
                <a:tc>
                  <a:txBody>
                    <a:bodyPr/>
                    <a:lstStyle/>
                    <a:p>
                      <a:r>
                        <a:rPr lang="es-ES" sz="2000" dirty="0"/>
                        <a:t>Casos más relevantes:</a:t>
                      </a:r>
                      <a:endParaRPr lang="es-CL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/>
                        <a:t>8</a:t>
                      </a:r>
                      <a:endParaRPr lang="es-CL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/>
                        <a:t>4</a:t>
                      </a:r>
                      <a:endParaRPr lang="es-CL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/>
                        <a:t>6</a:t>
                      </a:r>
                      <a:endParaRPr lang="es-CL" sz="20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70338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26220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742</TotalTime>
  <Words>957</Words>
  <Application>Microsoft Office PowerPoint</Application>
  <PresentationFormat>Panorámica</PresentationFormat>
  <Paragraphs>283</Paragraphs>
  <Slides>12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5" baseType="lpstr">
      <vt:lpstr>Arial</vt:lpstr>
      <vt:lpstr>Calibri</vt:lpstr>
      <vt:lpstr>Tema de Office</vt:lpstr>
      <vt:lpstr>CUENTA PÚBLICA 2023</vt:lpstr>
      <vt:lpstr>COMPONENTES DEL PEI Proyecto Educativo Institucional</vt:lpstr>
      <vt:lpstr>COMPONENTES DEL PEI Proyecto Educativo Institucional</vt:lpstr>
      <vt:lpstr>INDICADORES DE GESTIÓN General </vt:lpstr>
      <vt:lpstr>INDICADORES DE GESTIÓN Pastoral</vt:lpstr>
      <vt:lpstr>INDICADORES DE GESTIÓN Académica</vt:lpstr>
      <vt:lpstr>INDICADORES DE GESTIÓN Académica</vt:lpstr>
      <vt:lpstr>INDICADORES DE GESTIÓN PIE 2023 Proyecto Integración Escolar</vt:lpstr>
      <vt:lpstr>INDICADORES DE GESTIÓN Convivencia Escolar</vt:lpstr>
      <vt:lpstr>INDICADORES DE GESTIÓN PME-2023</vt:lpstr>
      <vt:lpstr>Presentación de PowerPoint</vt:lpstr>
      <vt:lpstr>PROYECCIONES 2024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CUENTA PÚBLICA 2023</dc:title>
  <dc:creator>Isaías Vera Rojas</dc:creator>
  <cp:lastModifiedBy>direccion1</cp:lastModifiedBy>
  <cp:revision>18</cp:revision>
  <dcterms:created xsi:type="dcterms:W3CDTF">2023-12-11T15:57:28Z</dcterms:created>
  <dcterms:modified xsi:type="dcterms:W3CDTF">2024-03-18T17:12:02Z</dcterms:modified>
</cp:coreProperties>
</file>